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335" r:id="rId3"/>
    <p:sldId id="375" r:id="rId4"/>
    <p:sldId id="412" r:id="rId5"/>
    <p:sldId id="428" r:id="rId6"/>
    <p:sldId id="415" r:id="rId7"/>
    <p:sldId id="424" r:id="rId8"/>
    <p:sldId id="425" r:id="rId9"/>
    <p:sldId id="429" r:id="rId10"/>
    <p:sldId id="430" r:id="rId11"/>
    <p:sldId id="431" r:id="rId12"/>
    <p:sldId id="432" r:id="rId13"/>
    <p:sldId id="40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7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F1FD6-9C0E-DCA1-D692-5A3D9291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C1273B-560B-D418-F3DB-260E69574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DC6DB0-2B21-CAF8-2955-985A61889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9ADDFE-8770-1969-F852-4CA49E4DA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97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AFAE1-ADBE-BFC3-04A9-B6A30D1BC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C3016D1-8F9E-76A4-FC9E-E659AA261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07C3D5-3FD6-228B-DA75-9DEAB8301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126AEB-C4EA-ADB6-6D79-031953609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182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545E-C1D1-E4EB-40E5-AA9F35CA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2D794A-8D56-3448-1CE2-330D17481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028B72-3FE8-5C36-FD35-A5E3DEB3D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C516A4-4A46-A72C-CA83-2C3C03404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10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D563-CA46-8B49-AA6E-5483FE2A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8C82B2-466C-F7D4-AF8F-8FF31E642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2FD6C3-1327-D86C-9CB1-BC090ECE5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CD5F97-8D8B-316C-369C-05C1D08D8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4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omments" Target="../comments/comment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000" y="9723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9198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COHESION: Composite Graph Convolutional Network with Dual-Stage Fusion for Multimodal Recommendation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2025.5.12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114892" y="5574105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SIGIR </a:t>
            </a:r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5" y="4924073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None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6B8838C-EB02-FC4F-5714-D72E85AEC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849" y="2451300"/>
            <a:ext cx="10250303" cy="2335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1B205-2311-D205-1149-BA06728C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3AAF346-0743-A67E-5B85-B56ED751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CB8EEF-23FE-6282-F33A-DA430B8C3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1471444"/>
            <a:ext cx="11113008" cy="44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C8A59-BC60-22AE-C9E7-53389CE5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F8920E2-552A-3138-9E35-28FB9795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640B6E-9F65-5F25-D8DC-5E6EB3F1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2104727"/>
            <a:ext cx="11204448" cy="26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EF6CE-D4CD-E48D-B557-D05AED85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2D69220-B165-8E8A-E6BD-06DA734C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5A2DD8-0709-0FD8-E619-314C6C92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626"/>
            <a:ext cx="6113875" cy="23219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E7ED5F-9F7B-0FE2-7FA4-EAF9BD98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57" y="4210405"/>
            <a:ext cx="5926800" cy="22578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FFFC33-4A18-CCAD-9B27-7D8AD068F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756" y="1593935"/>
            <a:ext cx="5830244" cy="21073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76BB05-DF5C-1D6D-A4A7-B9D899228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756" y="4048906"/>
            <a:ext cx="5755740" cy="24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61888" y="1877568"/>
            <a:ext cx="6089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/>
              <a:t>(1) Previous approaches in modality fusion often employ simplistic attentive or pre-defined strategies at early or late stages, failing to effectively handle irrelevant information among modalities.</a:t>
            </a:r>
          </a:p>
          <a:p>
            <a:pPr algn="just"/>
            <a:endParaRPr lang="en-US" altLang="zh-CN" sz="200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(2</a:t>
            </a:r>
            <a:r>
              <a:rPr lang="en-US" altLang="zh-CN" sz="2000"/>
              <a:t>) Modality fusion and representation learning were considered as two independent processes in previous work. In this paper, we reveal that these two processes are complementary and can support each other.</a:t>
            </a: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CEE975-BA22-8A2C-4954-DDD9B8CB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4" y="1877568"/>
            <a:ext cx="4997756" cy="26203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EDEF40-F2BD-3AA5-5A27-141D2360F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33" y="1253474"/>
            <a:ext cx="8730335" cy="55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6238CF-B444-7FDF-0B23-31223055A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502" y="1333024"/>
            <a:ext cx="4547866" cy="7545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AEF52A-7057-4D75-0E8C-EAEAC2642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502" y="2322577"/>
            <a:ext cx="4584355" cy="3732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286CC1-6B25-69F0-4134-2D88F833E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771" y="2975439"/>
            <a:ext cx="4964239" cy="4829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6FE1F1-4C59-B80B-E3E6-45BFD9C29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386" y="3699164"/>
            <a:ext cx="5523614" cy="4833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7D241BB-E0A1-1E5F-70A5-D4928184E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863" y="4404391"/>
            <a:ext cx="3870545" cy="77299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12F46A-38A7-2BB1-E4EC-D54084F8DA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6846" y="5342700"/>
            <a:ext cx="4739164" cy="36455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E08B59F-1417-F954-BD4A-CDB155C231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77" y="1432560"/>
            <a:ext cx="6070281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635ACB-79BA-70FC-6A6A-6B748365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224" y="992493"/>
            <a:ext cx="3755604" cy="6081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5658551-643B-36EE-7412-1040C269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463" y="1672747"/>
            <a:ext cx="4608365" cy="7078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2AC606-1EB6-F3B6-6C70-81D2469CB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918" y="2466741"/>
            <a:ext cx="4988095" cy="7287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BC93AF-257A-2C8A-2688-A0D2DF29A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465" y="3321348"/>
            <a:ext cx="3520548" cy="6823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A172A0-AE1A-27E3-1763-192B56AF8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841" y="4115710"/>
            <a:ext cx="4628172" cy="7526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BC94C14-3175-233C-1168-8B5AB3466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9401" y="5078706"/>
            <a:ext cx="3860612" cy="70970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BFB4AD-93F9-E119-2512-C27B8CB41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5254" y="5998732"/>
            <a:ext cx="4937709" cy="698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5A7B45-1F22-7769-BADC-00306E494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1867" y="5433559"/>
            <a:ext cx="5240051" cy="14016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97DD5C-7DE9-ECE0-30F3-840E636001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938" y="847620"/>
            <a:ext cx="3269662" cy="44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FE6F21-44C1-0185-74C6-B446FA241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16" y="2122460"/>
            <a:ext cx="7873569" cy="332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827343-D76B-4E25-0D77-E986FD49E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1729100"/>
            <a:ext cx="10789920" cy="45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23BAA7-BFCD-BC62-7375-31806EF8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2" y="1749551"/>
            <a:ext cx="5872131" cy="31588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3E9643-781B-2417-264F-5F1D8771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412" y="1688592"/>
            <a:ext cx="5460244" cy="40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26933-047E-5525-9CB8-81AFC1555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AE3AB88-3242-A301-BD4D-9F80A7E9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25E957-6288-995B-6391-029E9C2ED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5" y="1810511"/>
            <a:ext cx="5191287" cy="40624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30D711-4C56-DB2C-A26B-A46D2C379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986" y="1948896"/>
            <a:ext cx="5593293" cy="36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0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宽屏</PresentationFormat>
  <Paragraphs>39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1841</cp:revision>
  <dcterms:created xsi:type="dcterms:W3CDTF">2017-04-22T07:59:00Z</dcterms:created>
  <dcterms:modified xsi:type="dcterms:W3CDTF">2025-05-12T11:09:05Z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